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394" r:id="rId3"/>
    <p:sldId id="466" r:id="rId4"/>
    <p:sldId id="500" r:id="rId5"/>
    <p:sldId id="501" r:id="rId6"/>
    <p:sldId id="513" r:id="rId7"/>
    <p:sldId id="507" r:id="rId8"/>
    <p:sldId id="506" r:id="rId9"/>
    <p:sldId id="517" r:id="rId10"/>
    <p:sldId id="516" r:id="rId11"/>
    <p:sldId id="518" r:id="rId12"/>
    <p:sldId id="528" r:id="rId13"/>
    <p:sldId id="512" r:id="rId14"/>
    <p:sldId id="514" r:id="rId15"/>
    <p:sldId id="515" r:id="rId16"/>
    <p:sldId id="510" r:id="rId17"/>
    <p:sldId id="511" r:id="rId18"/>
    <p:sldId id="520" r:id="rId19"/>
    <p:sldId id="521" r:id="rId20"/>
    <p:sldId id="522" r:id="rId21"/>
    <p:sldId id="519" r:id="rId22"/>
    <p:sldId id="523" r:id="rId23"/>
    <p:sldId id="524" r:id="rId24"/>
    <p:sldId id="525" r:id="rId25"/>
    <p:sldId id="526" r:id="rId26"/>
    <p:sldId id="527" r:id="rId27"/>
    <p:sldId id="505" r:id="rId28"/>
    <p:sldId id="503" r:id="rId29"/>
    <p:sldId id="529" r:id="rId30"/>
    <p:sldId id="352" r:id="rId31"/>
    <p:sldId id="530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AJAX Concepts" id="{8A63B03A-A79A-49E0-A7D1-879E8FBDDFB7}">
          <p14:sldIdLst>
            <p14:sldId id="501"/>
            <p14:sldId id="513"/>
          </p14:sldIdLst>
        </p14:section>
        <p14:section name="XMLHttpRequest" id="{AED85D95-8A23-423B-841D-A0C15F8B2F1D}">
          <p14:sldIdLst>
            <p14:sldId id="507"/>
            <p14:sldId id="506"/>
          </p14:sldIdLst>
        </p14:section>
        <p14:section name="jQuery AJAX" id="{5AFF0998-53F1-4CA1-9D6E-2D1BD93C283E}">
          <p14:sldIdLst>
            <p14:sldId id="517"/>
            <p14:sldId id="516"/>
            <p14:sldId id="518"/>
            <p14:sldId id="528"/>
            <p14:sldId id="512"/>
            <p14:sldId id="514"/>
            <p14:sldId id="515"/>
          </p14:sldIdLst>
        </p14:section>
        <p14:section name="AJAX - Examples" id="{DCFAA18A-8507-4F6A-BA7F-CBA8495EBCBB}">
          <p14:sldIdLst>
            <p14:sldId id="510"/>
            <p14:sldId id="511"/>
            <p14:sldId id="520"/>
            <p14:sldId id="521"/>
            <p14:sldId id="522"/>
            <p14:sldId id="519"/>
            <p14:sldId id="523"/>
            <p14:sldId id="524"/>
            <p14:sldId id="525"/>
            <p14:sldId id="526"/>
            <p14:sldId id="527"/>
          </p14:sldIdLst>
        </p14:section>
        <p14:section name="Conclusion" id="{43BD757C-5017-47D2-98A9-4D861095A3BB}">
          <p14:sldIdLst>
            <p14:sldId id="505"/>
            <p14:sldId id="503"/>
            <p14:sldId id="529"/>
            <p14:sldId id="352"/>
            <p14:sldId id="53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5280" autoAdjust="0"/>
  </p:normalViewPr>
  <p:slideViewPr>
    <p:cSldViewPr>
      <p:cViewPr varScale="1">
        <p:scale>
          <a:sx n="84" d="100"/>
          <a:sy n="84" d="100"/>
        </p:scale>
        <p:origin x="-586" y="-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3/19/2018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108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27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Access_control_CORS" TargetMode="External"/><Relationship Id="rId2" Type="http://schemas.openxmlformats.org/officeDocument/2006/relationships/hyperlink" Target="https://developer.mozilla.org/en-US/docs/Web/Security/Same-origin_policy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telenor.b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AJAX and jQuery AJAX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5"/>
            <a:ext cx="8125251" cy="1262934"/>
          </a:xfrm>
        </p:spPr>
        <p:txBody>
          <a:bodyPr>
            <a:normAutofit/>
          </a:bodyPr>
          <a:lstStyle/>
          <a:p>
            <a:r>
              <a:rPr lang="en-US" sz="3600" dirty="0"/>
              <a:t>AJAX Concepts, </a:t>
            </a:r>
            <a:r>
              <a:rPr lang="en-US" sz="3600" noProof="1"/>
              <a:t>XMLHttpRequest</a:t>
            </a:r>
            <a:r>
              <a:rPr lang="en-US" sz="3600" dirty="0"/>
              <a:t>,</a:t>
            </a:r>
            <a:br>
              <a:rPr lang="en-US" sz="3600" dirty="0"/>
            </a:br>
            <a:r>
              <a:rPr lang="en-US" sz="3600" dirty="0"/>
              <a:t>jQuery AJAX: $.ajax(), $.get(), $.post()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44591"/>
            <a:ext cx="2286000" cy="25087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405062" y="3479060"/>
            <a:ext cx="109010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jQuery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AJAX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894" y="4523362"/>
            <a:ext cx="5512412" cy="1503385"/>
          </a:xfrm>
          <a:prstGeom prst="roundRect">
            <a:avLst>
              <a:gd name="adj" fmla="val 2300"/>
            </a:avLst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96227">
            <a:off x="6727708" y="3827300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 rot="159660">
            <a:off x="8009753" y="3732869"/>
            <a:ext cx="3255081" cy="542316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5081" h="542316">
                <a:moveTo>
                  <a:pt x="79663" y="66642"/>
                </a:moveTo>
                <a:cubicBezTo>
                  <a:pt x="337989" y="-11288"/>
                  <a:pt x="1012868" y="-4067"/>
                  <a:pt x="1538800" y="32124"/>
                </a:cubicBezTo>
                <a:cubicBezTo>
                  <a:pt x="2212898" y="-20451"/>
                  <a:pt x="2975715" y="-8760"/>
                  <a:pt x="3255081" y="69170"/>
                </a:cubicBezTo>
                <a:lnTo>
                  <a:pt x="3176430" y="542316"/>
                </a:lnTo>
                <a:cubicBezTo>
                  <a:pt x="2584524" y="537308"/>
                  <a:pt x="2355396" y="463358"/>
                  <a:pt x="1446392" y="423288"/>
                </a:cubicBezTo>
                <a:cubicBezTo>
                  <a:pt x="708553" y="427407"/>
                  <a:pt x="482131" y="487424"/>
                  <a:pt x="0" y="519492"/>
                </a:cubicBezTo>
                <a:lnTo>
                  <a:pt x="79663" y="66642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XMLHttpRequest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32612" y="361272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95640" y="1643096"/>
            <a:ext cx="1079532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&lt;h1&gt;AJAX jQuery.load()&lt;/h1&gt;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&lt;button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loadTitle()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Title&lt;/button&gt;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Solution: jQuery.load()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6005" y="5838216"/>
            <a:ext cx="1055681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  <a:p>
            <a:pPr algn="ctr">
              <a:spcBef>
                <a:spcPts val="600"/>
              </a:spcBef>
            </a:pPr>
            <a:r>
              <a:rPr lang="en-US" dirty="0"/>
              <a:t>Submit in the judge the JS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loadTitle()</a:t>
            </a:r>
            <a:endParaRPr lang="en-US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94688" y="4297252"/>
            <a:ext cx="6314124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loadTitle()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('#text')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.load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("text.html");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7085012" y="4297252"/>
            <a:ext cx="4405948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&lt;h1&gt;Voilla!&lt;/h1&gt;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a text loaded with AJAX request&lt;/p&gt;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95164" y="1066800"/>
            <a:ext cx="1079532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ajax-load.html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95164" y="3720956"/>
            <a:ext cx="631364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ajax-load.js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7085012" y="3720956"/>
            <a:ext cx="4405472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text.html</a:t>
            </a:r>
          </a:p>
        </p:txBody>
      </p:sp>
    </p:spTree>
    <p:extLst>
      <p:ext uri="{BB962C8B-B14F-4D97-AF65-F5344CB8AC3E}">
        <p14:creationId xmlns:p14="http://schemas.microsoft.com/office/powerpoint/2010/main" val="221337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0413" y="1135245"/>
            <a:ext cx="11923799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Scripts can execute AJAX requests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Either to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origin </a:t>
            </a:r>
            <a:r>
              <a:rPr lang="en-US" dirty="0"/>
              <a:t>(</a:t>
            </a:r>
            <a:r>
              <a:rPr lang="en-US" dirty="0">
                <a:hlinkClick r:id="rId2"/>
              </a:rPr>
              <a:t>same-origin policy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 when the remote server explicitly allows AJAX calls via </a:t>
            </a:r>
            <a:r>
              <a:rPr lang="en-US" dirty="0">
                <a:hlinkClick r:id="rId3"/>
              </a:rPr>
              <a:t>CORS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Handling Errors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32034" y="3276600"/>
            <a:ext cx="10834378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$(document).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ajaxError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(function(event, req, settings) {</a:t>
            </a:r>
          </a:p>
          <a:p>
            <a:pPr marL="719138" indent="-7191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$('#text').text(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loading data: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req.status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(${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req.statusText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loadTitle()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('#text')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.load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("http://dir.bg");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175826" y="685800"/>
            <a:ext cx="4557386" cy="1007340"/>
          </a:xfrm>
          <a:prstGeom prst="wedgeRoundRectCallout">
            <a:avLst>
              <a:gd name="adj1" fmla="val 28395"/>
              <a:gd name="adj2" fmla="val 13104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Uses a special HTTP header: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Access-Control-Allow-Origin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778916" y="4460224"/>
            <a:ext cx="3581400" cy="1447800"/>
          </a:xfrm>
          <a:prstGeom prst="wedgeRoundRectCallout">
            <a:avLst>
              <a:gd name="adj1" fmla="val -64605"/>
              <a:gd name="adj2" fmla="val 3388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cross-origin AJAX request will fail due to missing CORS headers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2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Load GitHub Repos with AJAX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2457"/>
            <a:ext cx="10670224" cy="44388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GitHub username: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value="testnakov"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id="repos"&gt;&lt;/ul&gt;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AJAX call 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560" y="3124200"/>
            <a:ext cx="5995852" cy="3078694"/>
          </a:xfrm>
          <a:prstGeom prst="roundRect">
            <a:avLst>
              <a:gd name="adj" fmla="val 696"/>
            </a:avLst>
          </a:prstGeom>
        </p:spPr>
      </p:pic>
    </p:spTree>
    <p:extLst>
      <p:ext uri="{BB962C8B-B14F-4D97-AF65-F5344CB8AC3E}">
        <p14:creationId xmlns:p14="http://schemas.microsoft.com/office/powerpoint/2010/main" val="4206694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63320"/>
            <a:ext cx="10670224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("#repos").empty();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let url = "https://api.github.com/users/" +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("#username").val() + "/repos";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991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51475"/>
            <a:ext cx="10670224" cy="46851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repo of respos)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link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').text(repo.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full_name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link.attr('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repo.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html_url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("#repos").append(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').append(link));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("#repos").append(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("&lt;li&gt;Error&lt;/li&gt;"));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664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8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33544"/>
            <a:ext cx="8938472" cy="820600"/>
          </a:xfrm>
        </p:spPr>
        <p:txBody>
          <a:bodyPr/>
          <a:lstStyle/>
          <a:p>
            <a:r>
              <a:rPr lang="en-US" dirty="0"/>
              <a:t>AJAX – Examples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jQuery to Access REST APIs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06" y="1689613"/>
            <a:ext cx="10525506" cy="2870594"/>
          </a:xfrm>
          <a:prstGeom prst="roundRect">
            <a:avLst>
              <a:gd name="adj" fmla="val 230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  <p:sp>
        <p:nvSpPr>
          <p:cNvPr id="5" name="Rectangle 9"/>
          <p:cNvSpPr/>
          <p:nvPr/>
        </p:nvSpPr>
        <p:spPr>
          <a:xfrm rot="21420886">
            <a:off x="1135131" y="1955840"/>
            <a:ext cx="2651297" cy="539745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74039"/>
              <a:gd name="connsiteY0" fmla="*/ 68918 h 544592"/>
              <a:gd name="connsiteX1" fmla="*/ 1538800 w 3274039"/>
              <a:gd name="connsiteY1" fmla="*/ 34400 h 544592"/>
              <a:gd name="connsiteX2" fmla="*/ 3274039 w 3274039"/>
              <a:gd name="connsiteY2" fmla="*/ 65421 h 544592"/>
              <a:gd name="connsiteX3" fmla="*/ 3176430 w 3274039"/>
              <a:gd name="connsiteY3" fmla="*/ 544592 h 544592"/>
              <a:gd name="connsiteX4" fmla="*/ 1446392 w 3274039"/>
              <a:gd name="connsiteY4" fmla="*/ 425564 h 544592"/>
              <a:gd name="connsiteX5" fmla="*/ 0 w 3274039"/>
              <a:gd name="connsiteY5" fmla="*/ 521768 h 544592"/>
              <a:gd name="connsiteX6" fmla="*/ 79663 w 3274039"/>
              <a:gd name="connsiteY6" fmla="*/ 68918 h 544592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88259"/>
              <a:gd name="connsiteY0" fmla="*/ 68918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79663 w 3288259"/>
              <a:gd name="connsiteY6" fmla="*/ 68918 h 544592"/>
              <a:gd name="connsiteX0" fmla="*/ 32266 w 3288259"/>
              <a:gd name="connsiteY0" fmla="*/ 74943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32266 w 3288259"/>
              <a:gd name="connsiteY6" fmla="*/ 74943 h 544592"/>
              <a:gd name="connsiteX0" fmla="*/ 0 w 3341308"/>
              <a:gd name="connsiteY0" fmla="*/ 68918 h 544592"/>
              <a:gd name="connsiteX1" fmla="*/ 1591849 w 3341308"/>
              <a:gd name="connsiteY1" fmla="*/ 34400 h 544592"/>
              <a:gd name="connsiteX2" fmla="*/ 3341308 w 3341308"/>
              <a:gd name="connsiteY2" fmla="*/ 65421 h 544592"/>
              <a:gd name="connsiteX3" fmla="*/ 3229479 w 3341308"/>
              <a:gd name="connsiteY3" fmla="*/ 544592 h 544592"/>
              <a:gd name="connsiteX4" fmla="*/ 1499441 w 3341308"/>
              <a:gd name="connsiteY4" fmla="*/ 425564 h 544592"/>
              <a:gd name="connsiteX5" fmla="*/ 53049 w 3341308"/>
              <a:gd name="connsiteY5" fmla="*/ 521768 h 544592"/>
              <a:gd name="connsiteX6" fmla="*/ 0 w 3341308"/>
              <a:gd name="connsiteY6" fmla="*/ 68918 h 544592"/>
              <a:gd name="connsiteX0" fmla="*/ 0 w 3355527"/>
              <a:gd name="connsiteY0" fmla="*/ 68918 h 544592"/>
              <a:gd name="connsiteX1" fmla="*/ 1606068 w 3355527"/>
              <a:gd name="connsiteY1" fmla="*/ 34400 h 544592"/>
              <a:gd name="connsiteX2" fmla="*/ 3355527 w 3355527"/>
              <a:gd name="connsiteY2" fmla="*/ 65421 h 544592"/>
              <a:gd name="connsiteX3" fmla="*/ 3243698 w 3355527"/>
              <a:gd name="connsiteY3" fmla="*/ 544592 h 544592"/>
              <a:gd name="connsiteX4" fmla="*/ 1513660 w 3355527"/>
              <a:gd name="connsiteY4" fmla="*/ 425564 h 544592"/>
              <a:gd name="connsiteX5" fmla="*/ 67268 w 3355527"/>
              <a:gd name="connsiteY5" fmla="*/ 521768 h 544592"/>
              <a:gd name="connsiteX6" fmla="*/ 0 w 3355527"/>
              <a:gd name="connsiteY6" fmla="*/ 68918 h 544592"/>
              <a:gd name="connsiteX0" fmla="*/ 0 w 3355527"/>
              <a:gd name="connsiteY0" fmla="*/ 80737 h 556411"/>
              <a:gd name="connsiteX1" fmla="*/ 1606068 w 3355527"/>
              <a:gd name="connsiteY1" fmla="*/ 28144 h 556411"/>
              <a:gd name="connsiteX2" fmla="*/ 3355527 w 3355527"/>
              <a:gd name="connsiteY2" fmla="*/ 77240 h 556411"/>
              <a:gd name="connsiteX3" fmla="*/ 3243698 w 3355527"/>
              <a:gd name="connsiteY3" fmla="*/ 556411 h 556411"/>
              <a:gd name="connsiteX4" fmla="*/ 1513660 w 3355527"/>
              <a:gd name="connsiteY4" fmla="*/ 437383 h 556411"/>
              <a:gd name="connsiteX5" fmla="*/ 67268 w 3355527"/>
              <a:gd name="connsiteY5" fmla="*/ 533587 h 556411"/>
              <a:gd name="connsiteX6" fmla="*/ 0 w 3355527"/>
              <a:gd name="connsiteY6" fmla="*/ 80737 h 556411"/>
              <a:gd name="connsiteX0" fmla="*/ 0 w 3355527"/>
              <a:gd name="connsiteY0" fmla="*/ 94087 h 569761"/>
              <a:gd name="connsiteX1" fmla="*/ 1568150 w 3355527"/>
              <a:gd name="connsiteY1" fmla="*/ 23419 h 569761"/>
              <a:gd name="connsiteX2" fmla="*/ 3355527 w 3355527"/>
              <a:gd name="connsiteY2" fmla="*/ 90590 h 569761"/>
              <a:gd name="connsiteX3" fmla="*/ 3243698 w 3355527"/>
              <a:gd name="connsiteY3" fmla="*/ 569761 h 569761"/>
              <a:gd name="connsiteX4" fmla="*/ 1513660 w 3355527"/>
              <a:gd name="connsiteY4" fmla="*/ 450733 h 569761"/>
              <a:gd name="connsiteX5" fmla="*/ 67268 w 3355527"/>
              <a:gd name="connsiteY5" fmla="*/ 546937 h 569761"/>
              <a:gd name="connsiteX6" fmla="*/ 0 w 3355527"/>
              <a:gd name="connsiteY6" fmla="*/ 94087 h 56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5527" h="569761">
                <a:moveTo>
                  <a:pt x="0" y="94087"/>
                </a:moveTo>
                <a:cubicBezTo>
                  <a:pt x="258326" y="16157"/>
                  <a:pt x="1042218" y="-12772"/>
                  <a:pt x="1568150" y="23419"/>
                </a:cubicBezTo>
                <a:cubicBezTo>
                  <a:pt x="2242248" y="-29156"/>
                  <a:pt x="3076161" y="12660"/>
                  <a:pt x="3355527" y="90590"/>
                </a:cubicBezTo>
                <a:lnTo>
                  <a:pt x="3243698" y="569761"/>
                </a:lnTo>
                <a:cubicBezTo>
                  <a:pt x="2651792" y="564753"/>
                  <a:pt x="2422664" y="490803"/>
                  <a:pt x="1513660" y="450733"/>
                </a:cubicBezTo>
                <a:cubicBezTo>
                  <a:pt x="775821" y="454852"/>
                  <a:pt x="549399" y="514869"/>
                  <a:pt x="67268" y="546937"/>
                </a:cubicBezTo>
                <a:lnTo>
                  <a:pt x="0" y="94087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Examples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39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/>
          <a:lstStyle/>
          <a:p>
            <a:r>
              <a:rPr lang="en-US" dirty="0"/>
              <a:t>Create a mini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phonebook JS front-end app</a:t>
            </a:r>
          </a:p>
          <a:p>
            <a:pPr lvl="1"/>
            <a:r>
              <a:rPr lang="en-US" dirty="0"/>
              <a:t>Hold your data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Firebase</a:t>
            </a:r>
          </a:p>
          <a:p>
            <a:pPr lvl="2"/>
            <a:r>
              <a:rPr lang="en-US" dirty="0"/>
              <a:t>Disable the authentication to simplify your work</a:t>
            </a:r>
          </a:p>
          <a:p>
            <a:pPr lvl="1"/>
            <a:r>
              <a:rPr lang="en-US" dirty="0"/>
              <a:t>Implement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phones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 phone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 phone</a:t>
            </a:r>
            <a:r>
              <a:rPr lang="en-US" dirty="0"/>
              <a:t>"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</a:t>
            </a:r>
            <a:r>
              <a:rPr lang="bg-BG" dirty="0"/>
              <a:t> </a:t>
            </a:r>
            <a:r>
              <a:rPr lang="en-US" dirty="0"/>
              <a:t>Phonebook App in Firebase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219200"/>
            <a:ext cx="4173163" cy="508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68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>
                <a:hlinkClick r:id="rId2"/>
              </a:rPr>
              <a:t>https://console.firebase.google.com/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Create a new project</a:t>
            </a:r>
          </a:p>
          <a:p>
            <a:pPr>
              <a:spcBef>
                <a:spcPts val="1800"/>
              </a:spcBef>
            </a:pPr>
            <a:r>
              <a:rPr lang="en-US" dirty="0"/>
              <a:t>Enable public</a:t>
            </a:r>
            <a:br>
              <a:rPr lang="en-US" dirty="0"/>
            </a:br>
            <a:r>
              <a:rPr lang="en-US" dirty="0"/>
              <a:t>read / write</a:t>
            </a:r>
            <a:br>
              <a:rPr lang="en-US" dirty="0"/>
            </a:br>
            <a:r>
              <a:rPr lang="en-US" dirty="0"/>
              <a:t>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Setup a Firebase DB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12" y="2057400"/>
            <a:ext cx="3934669" cy="42582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012" y="2743199"/>
            <a:ext cx="3311565" cy="35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15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Sample Data in Firebase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30" y="1121937"/>
            <a:ext cx="7824964" cy="528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27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Your REST Service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14" y="1146012"/>
            <a:ext cx="7343998" cy="529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dirty="0"/>
              <a:t>AJAX Concepts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noProof="1"/>
              <a:t>XMLHttpRequest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dirty="0"/>
              <a:t>jQuery AJAX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$.load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$.get()</a:t>
            </a:r>
            <a:r>
              <a:rPr lang="en-US" sz="3000" dirty="0"/>
              <a:t> /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$.post()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$.ajax()</a:t>
            </a:r>
          </a:p>
          <a:p>
            <a:pPr marL="457200" indent="-457200">
              <a:lnSpc>
                <a:spcPct val="110000"/>
              </a:lnSpc>
            </a:pPr>
            <a:r>
              <a:rPr lang="en-US" sz="3200" dirty="0"/>
              <a:t>AJAX – Examples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dirty="0"/>
              <a:t>Accessing Firebase with AJAX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1012" y="1296675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812" y="3801636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HTML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524000"/>
            <a:ext cx="10670224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&lt;h1&gt;Phonebook&lt;/h1&gt;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phonebook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btnLoad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&lt;h2&gt;Create Contact&lt;/h2&gt;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type="text"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btnCreate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"&gt;Create&lt;/button&gt;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412" y="1295400"/>
            <a:ext cx="2801791" cy="32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82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$('#btnLoad').click(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loadContacts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$('#btnCreate').click(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baseServiceUrl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https://phonebook-nakov.firebaseio.com/phonebook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loadContacts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displayContacts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(contacts)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…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(key)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008053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336922"/>
            <a:ext cx="10665776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loadContacts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$("#phonebook").empty();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$.get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(baseServiceUrl + '.json')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displayContacts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$("#phonebook").append($("&lt;li&gt;Error&lt;/li&gt;"));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50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displayContacts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(contacts)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 contacts)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person = contacts[key]['person'];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phone = contacts[key]['phone'];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 = $("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li.text(person + ': ' + phone + ' 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$("#phonebook").append(li);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li.append($("&lt;button&gt;Delete&lt;/button&gt;")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.click(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deleteContact.bind(this, key)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105896" y="5449112"/>
            <a:ext cx="3789116" cy="1143000"/>
          </a:xfrm>
          <a:prstGeom prst="wedgeRoundRectCallout">
            <a:avLst>
              <a:gd name="adj1" fmla="val -59148"/>
              <a:gd name="adj2" fmla="val -547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Bind</a:t>
            </a:r>
            <a:r>
              <a:rPr lang="en-US" sz="2800" noProof="1">
                <a:solidFill>
                  <a:srgbClr val="FFFFFF"/>
                </a:solidFill>
              </a:rPr>
              <a:t> the event handler with the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current key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11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createContact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newContactJSON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person: $('#person').val(),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phone: $('#phone').val()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$.post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(baseServiceUrl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'.json', newContactJSON)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.then(loadContacts)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$('#person').val('');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$('#phone').val('');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5298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447800"/>
            <a:ext cx="10665776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deleteContact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(key)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request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baseServiceUrl + '/' + key + '.json'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(request)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.then(loadContacts)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664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803270" y="1219200"/>
            <a:ext cx="3789116" cy="1447800"/>
          </a:xfrm>
          <a:prstGeom prst="wedgeRoundRectCallout">
            <a:avLst>
              <a:gd name="adj1" fmla="val -67620"/>
              <a:gd name="adj2" fmla="val -130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The correct contact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key </a:t>
            </a:r>
            <a:r>
              <a:rPr lang="en-US" sz="2800" noProof="1">
                <a:solidFill>
                  <a:srgbClr val="FFFFFF"/>
                </a:solidFill>
              </a:rPr>
              <a:t>will come as parameter (due to binding)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76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jQuery AJAX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5709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AJAX sends asynchronous HTTP requests from JS</a:t>
            </a:r>
          </a:p>
          <a:p>
            <a:r>
              <a:rPr lang="en-US" sz="3200" dirty="0"/>
              <a:t>jQuery simplifies how developers use AJAX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68" y="1752600"/>
            <a:ext cx="2680638" cy="198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758188" y="2702807"/>
            <a:ext cx="7393624" cy="3469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method: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success: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error: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AJAX and jQuery AJAX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85088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</a:t>
            </a:r>
            <a:r>
              <a:rPr lang="en-US" sz="11500" b="1" noProof="1" smtClean="0"/>
              <a:t>JSCORE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</a:rPr>
              <a:t>AJAX ==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A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synchronous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J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avaScript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A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nd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X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ML</a:t>
            </a:r>
          </a:p>
          <a:p>
            <a:pPr lvl="1"/>
            <a:r>
              <a:rPr lang="en-US" dirty="0"/>
              <a:t>Technique for background loading of dynamic content / data</a:t>
            </a:r>
            <a:endParaRPr lang="bg-BG" dirty="0"/>
          </a:p>
          <a:p>
            <a:pPr lvl="1"/>
            <a:r>
              <a:rPr lang="en-US" dirty="0"/>
              <a:t>Web pages / apps load data from the Web server and render it</a:t>
            </a:r>
          </a:p>
          <a:p>
            <a:pPr>
              <a:spcBef>
                <a:spcPts val="1200"/>
              </a:spcBef>
            </a:pPr>
            <a:r>
              <a:rPr lang="en-US" dirty="0"/>
              <a:t>Two types of AJAX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Partial page rendering</a:t>
            </a:r>
          </a:p>
          <a:p>
            <a:pPr lvl="2"/>
            <a:r>
              <a:rPr lang="en-US" dirty="0"/>
              <a:t>Load HTML fragment + show it 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JSON service</a:t>
            </a:r>
          </a:p>
          <a:p>
            <a:pPr lvl="2"/>
            <a:r>
              <a:rPr lang="en-US" dirty="0"/>
              <a:t>Load JSON object and display it with JavaScript / jQuery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AJAX?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60" y="3429000"/>
            <a:ext cx="3243352" cy="17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AJAX</a:t>
            </a:r>
            <a:r>
              <a:rPr lang="bg-BG" dirty="0"/>
              <a:t>: </a:t>
            </a:r>
            <a:r>
              <a:rPr lang="en-US" dirty="0"/>
              <a:t>Workflow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3433873" y="1128111"/>
            <a:ext cx="5763208" cy="649656"/>
            <a:chOff x="3433873" y="1128111"/>
            <a:chExt cx="5763208" cy="649656"/>
          </a:xfrm>
        </p:grpSpPr>
        <p:sp>
          <p:nvSpPr>
            <p:cNvPr id="9" name="Right Arrow 8"/>
            <p:cNvSpPr/>
            <p:nvPr/>
          </p:nvSpPr>
          <p:spPr>
            <a:xfrm>
              <a:off x="3433873" y="1472967"/>
              <a:ext cx="5763208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33873" y="1128111"/>
              <a:ext cx="54647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1. HTTP request (initial page load)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15287" y="1864408"/>
            <a:ext cx="5781794" cy="655116"/>
            <a:chOff x="3415287" y="1864408"/>
            <a:chExt cx="5781794" cy="655116"/>
          </a:xfrm>
        </p:grpSpPr>
        <p:sp>
          <p:nvSpPr>
            <p:cNvPr id="11" name="Right Arrow 10"/>
            <p:cNvSpPr/>
            <p:nvPr/>
          </p:nvSpPr>
          <p:spPr>
            <a:xfrm rot="10800000">
              <a:off x="3415287" y="2214724"/>
              <a:ext cx="578179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55172" y="1864408"/>
              <a:ext cx="39535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2. HTTP response (HTML page)</a:t>
              </a: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2848292" y="1151121"/>
            <a:ext cx="0" cy="524967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528492" y="1151120"/>
            <a:ext cx="0" cy="524967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200764" y="2604913"/>
            <a:ext cx="5996317" cy="769042"/>
            <a:chOff x="3200764" y="2604913"/>
            <a:chExt cx="5996317" cy="769042"/>
          </a:xfrm>
        </p:grpSpPr>
        <p:sp>
          <p:nvSpPr>
            <p:cNvPr id="19" name="Right Arrow 18"/>
            <p:cNvSpPr/>
            <p:nvPr/>
          </p:nvSpPr>
          <p:spPr>
            <a:xfrm>
              <a:off x="5257800" y="2946442"/>
              <a:ext cx="3939281" cy="325078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7799" y="2604913"/>
              <a:ext cx="36407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request</a:t>
              </a:r>
            </a:p>
          </p:txBody>
        </p:sp>
        <p:sp>
          <p:nvSpPr>
            <p:cNvPr id="25" name="Flowchart: Alternate Process 24"/>
            <p:cNvSpPr/>
            <p:nvPr/>
          </p:nvSpPr>
          <p:spPr>
            <a:xfrm>
              <a:off x="3200764" y="2817781"/>
              <a:ext cx="1964008" cy="55617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UI Interaction</a:t>
              </a:r>
              <a:endParaRPr lang="en-GB" sz="2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95138" y="4349683"/>
            <a:ext cx="1964008" cy="1817437"/>
            <a:chOff x="3195138" y="4390323"/>
            <a:chExt cx="1964008" cy="1817437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776260" y="4631000"/>
              <a:ext cx="777880" cy="296525"/>
            </a:xfrm>
            <a:prstGeom prst="rightArrow">
              <a:avLst>
                <a:gd name="adj1" fmla="val 35365"/>
                <a:gd name="adj2" fmla="val 766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30" name="Flowchart: Alternate Process 29"/>
            <p:cNvSpPr/>
            <p:nvPr/>
          </p:nvSpPr>
          <p:spPr>
            <a:xfrm>
              <a:off x="3195138" y="5279963"/>
              <a:ext cx="1964008" cy="927797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Modify the page DOM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195138" y="3422060"/>
            <a:ext cx="6001943" cy="1034950"/>
            <a:chOff x="3195138" y="3422060"/>
            <a:chExt cx="6001943" cy="1034950"/>
          </a:xfrm>
        </p:grpSpPr>
        <p:sp>
          <p:nvSpPr>
            <p:cNvPr id="21" name="Flowchart: Alternate Process 20"/>
            <p:cNvSpPr/>
            <p:nvPr/>
          </p:nvSpPr>
          <p:spPr>
            <a:xfrm>
              <a:off x="3195138" y="3634821"/>
              <a:ext cx="1964008" cy="55617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AJAX handler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0800000">
              <a:off x="5201646" y="3786401"/>
              <a:ext cx="399543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37742" y="3422060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response (asynchronous)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37742" y="4026123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Returns data as JSON / HTML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8012" y="2273341"/>
            <a:ext cx="2116982" cy="2458833"/>
            <a:chOff x="1785220" y="3851122"/>
            <a:chExt cx="2116982" cy="2458833"/>
          </a:xfrm>
        </p:grpSpPr>
        <p:pic>
          <p:nvPicPr>
            <p:cNvPr id="28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857837" y="5786735"/>
              <a:ext cx="18229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Client</a:t>
              </a:r>
            </a:p>
          </p:txBody>
        </p:sp>
        <p:pic>
          <p:nvPicPr>
            <p:cNvPr id="34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9768564" y="2320495"/>
            <a:ext cx="2005288" cy="2465792"/>
            <a:chOff x="8060004" y="3823226"/>
            <a:chExt cx="2005288" cy="2465792"/>
          </a:xfrm>
        </p:grpSpPr>
        <p:sp>
          <p:nvSpPr>
            <p:cNvPr id="36" name="TextBox 35"/>
            <p:cNvSpPr txBox="1"/>
            <p:nvPr/>
          </p:nvSpPr>
          <p:spPr>
            <a:xfrm>
              <a:off x="8060004" y="5765798"/>
              <a:ext cx="2005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Server</a:t>
              </a:r>
            </a:p>
          </p:txBody>
        </p:sp>
        <p:pic>
          <p:nvPicPr>
            <p:cNvPr id="37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5397084" y="4957174"/>
            <a:ext cx="2907128" cy="1493010"/>
            <a:chOff x="5397084" y="4947014"/>
            <a:chExt cx="2907128" cy="1493010"/>
          </a:xfrm>
        </p:grpSpPr>
        <p:pic>
          <p:nvPicPr>
            <p:cNvPr id="1026" name="Picture 2" descr="http://cdn2.hubspot.net/hubfs/295648/computer-icon-1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6819" y="4947014"/>
              <a:ext cx="1777393" cy="149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ight Arrow 8"/>
            <p:cNvSpPr/>
            <p:nvPr/>
          </p:nvSpPr>
          <p:spPr>
            <a:xfrm>
              <a:off x="5397084" y="5530731"/>
              <a:ext cx="880971" cy="325576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278578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5656400"/>
            <a:ext cx="10815551" cy="820600"/>
          </a:xfrm>
        </p:spPr>
        <p:txBody>
          <a:bodyPr/>
          <a:lstStyle/>
          <a:p>
            <a:r>
              <a:rPr lang="en-US" noProof="1"/>
              <a:t>Using the XMLHttpRequest Object</a:t>
            </a:r>
          </a:p>
        </p:txBody>
      </p:sp>
      <p:sp>
        <p:nvSpPr>
          <p:cNvPr id="4" name="Rectangle 9"/>
          <p:cNvSpPr/>
          <p:nvPr/>
        </p:nvSpPr>
        <p:spPr>
          <a:xfrm>
            <a:off x="2292488" y="1172920"/>
            <a:ext cx="7192869" cy="960792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74039"/>
              <a:gd name="connsiteY0" fmla="*/ 68918 h 544592"/>
              <a:gd name="connsiteX1" fmla="*/ 1538800 w 3274039"/>
              <a:gd name="connsiteY1" fmla="*/ 34400 h 544592"/>
              <a:gd name="connsiteX2" fmla="*/ 3274039 w 3274039"/>
              <a:gd name="connsiteY2" fmla="*/ 65421 h 544592"/>
              <a:gd name="connsiteX3" fmla="*/ 3176430 w 3274039"/>
              <a:gd name="connsiteY3" fmla="*/ 544592 h 544592"/>
              <a:gd name="connsiteX4" fmla="*/ 1446392 w 3274039"/>
              <a:gd name="connsiteY4" fmla="*/ 425564 h 544592"/>
              <a:gd name="connsiteX5" fmla="*/ 0 w 3274039"/>
              <a:gd name="connsiteY5" fmla="*/ 521768 h 544592"/>
              <a:gd name="connsiteX6" fmla="*/ 79663 w 3274039"/>
              <a:gd name="connsiteY6" fmla="*/ 68918 h 544592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88259"/>
              <a:gd name="connsiteY0" fmla="*/ 68918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79663 w 3288259"/>
              <a:gd name="connsiteY6" fmla="*/ 68918 h 544592"/>
              <a:gd name="connsiteX0" fmla="*/ 32266 w 3288259"/>
              <a:gd name="connsiteY0" fmla="*/ 74943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32266 w 3288259"/>
              <a:gd name="connsiteY6" fmla="*/ 74943 h 544592"/>
              <a:gd name="connsiteX0" fmla="*/ 0 w 3341308"/>
              <a:gd name="connsiteY0" fmla="*/ 68918 h 544592"/>
              <a:gd name="connsiteX1" fmla="*/ 1591849 w 3341308"/>
              <a:gd name="connsiteY1" fmla="*/ 34400 h 544592"/>
              <a:gd name="connsiteX2" fmla="*/ 3341308 w 3341308"/>
              <a:gd name="connsiteY2" fmla="*/ 65421 h 544592"/>
              <a:gd name="connsiteX3" fmla="*/ 3229479 w 3341308"/>
              <a:gd name="connsiteY3" fmla="*/ 544592 h 544592"/>
              <a:gd name="connsiteX4" fmla="*/ 1499441 w 3341308"/>
              <a:gd name="connsiteY4" fmla="*/ 425564 h 544592"/>
              <a:gd name="connsiteX5" fmla="*/ 53049 w 3341308"/>
              <a:gd name="connsiteY5" fmla="*/ 521768 h 544592"/>
              <a:gd name="connsiteX6" fmla="*/ 0 w 3341308"/>
              <a:gd name="connsiteY6" fmla="*/ 68918 h 544592"/>
              <a:gd name="connsiteX0" fmla="*/ 0 w 3355527"/>
              <a:gd name="connsiteY0" fmla="*/ 68918 h 544592"/>
              <a:gd name="connsiteX1" fmla="*/ 1606068 w 3355527"/>
              <a:gd name="connsiteY1" fmla="*/ 34400 h 544592"/>
              <a:gd name="connsiteX2" fmla="*/ 3355527 w 3355527"/>
              <a:gd name="connsiteY2" fmla="*/ 65421 h 544592"/>
              <a:gd name="connsiteX3" fmla="*/ 3243698 w 3355527"/>
              <a:gd name="connsiteY3" fmla="*/ 544592 h 544592"/>
              <a:gd name="connsiteX4" fmla="*/ 1513660 w 3355527"/>
              <a:gd name="connsiteY4" fmla="*/ 425564 h 544592"/>
              <a:gd name="connsiteX5" fmla="*/ 67268 w 3355527"/>
              <a:gd name="connsiteY5" fmla="*/ 521768 h 544592"/>
              <a:gd name="connsiteX6" fmla="*/ 0 w 3355527"/>
              <a:gd name="connsiteY6" fmla="*/ 68918 h 544592"/>
              <a:gd name="connsiteX0" fmla="*/ 0 w 3355527"/>
              <a:gd name="connsiteY0" fmla="*/ 80737 h 556411"/>
              <a:gd name="connsiteX1" fmla="*/ 1606068 w 3355527"/>
              <a:gd name="connsiteY1" fmla="*/ 28144 h 556411"/>
              <a:gd name="connsiteX2" fmla="*/ 3355527 w 3355527"/>
              <a:gd name="connsiteY2" fmla="*/ 77240 h 556411"/>
              <a:gd name="connsiteX3" fmla="*/ 3243698 w 3355527"/>
              <a:gd name="connsiteY3" fmla="*/ 556411 h 556411"/>
              <a:gd name="connsiteX4" fmla="*/ 1513660 w 3355527"/>
              <a:gd name="connsiteY4" fmla="*/ 437383 h 556411"/>
              <a:gd name="connsiteX5" fmla="*/ 67268 w 3355527"/>
              <a:gd name="connsiteY5" fmla="*/ 533587 h 556411"/>
              <a:gd name="connsiteX6" fmla="*/ 0 w 3355527"/>
              <a:gd name="connsiteY6" fmla="*/ 80737 h 556411"/>
              <a:gd name="connsiteX0" fmla="*/ 0 w 3355527"/>
              <a:gd name="connsiteY0" fmla="*/ 94087 h 569761"/>
              <a:gd name="connsiteX1" fmla="*/ 1568150 w 3355527"/>
              <a:gd name="connsiteY1" fmla="*/ 23419 h 569761"/>
              <a:gd name="connsiteX2" fmla="*/ 3355527 w 3355527"/>
              <a:gd name="connsiteY2" fmla="*/ 90590 h 569761"/>
              <a:gd name="connsiteX3" fmla="*/ 3243698 w 3355527"/>
              <a:gd name="connsiteY3" fmla="*/ 569761 h 569761"/>
              <a:gd name="connsiteX4" fmla="*/ 1513660 w 3355527"/>
              <a:gd name="connsiteY4" fmla="*/ 450733 h 569761"/>
              <a:gd name="connsiteX5" fmla="*/ 67268 w 3355527"/>
              <a:gd name="connsiteY5" fmla="*/ 546937 h 569761"/>
              <a:gd name="connsiteX6" fmla="*/ 0 w 3355527"/>
              <a:gd name="connsiteY6" fmla="*/ 94087 h 56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5527" h="569761">
                <a:moveTo>
                  <a:pt x="0" y="94087"/>
                </a:moveTo>
                <a:cubicBezTo>
                  <a:pt x="258326" y="16157"/>
                  <a:pt x="1042218" y="-12772"/>
                  <a:pt x="1568150" y="23419"/>
                </a:cubicBezTo>
                <a:cubicBezTo>
                  <a:pt x="2242248" y="-29156"/>
                  <a:pt x="3076161" y="12660"/>
                  <a:pt x="3355527" y="90590"/>
                </a:cubicBezTo>
                <a:lnTo>
                  <a:pt x="3243698" y="569761"/>
                </a:lnTo>
                <a:cubicBezTo>
                  <a:pt x="2651792" y="564753"/>
                  <a:pt x="2422664" y="490803"/>
                  <a:pt x="1513660" y="450733"/>
                </a:cubicBezTo>
                <a:cubicBezTo>
                  <a:pt x="775821" y="454852"/>
                  <a:pt x="549399" y="514869"/>
                  <a:pt x="67268" y="546937"/>
                </a:cubicBezTo>
                <a:lnTo>
                  <a:pt x="0" y="94087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XMLHttpRequest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3845828" y="2617184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 flipH="1" flipV="1">
            <a:off x="3845827" y="389538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04281" y="2860040"/>
            <a:ext cx="215014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AJAX request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785442" y="3835420"/>
            <a:ext cx="2364173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AJAX response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157204" y="2569218"/>
            <a:ext cx="1907248" cy="2348974"/>
            <a:chOff x="8157204" y="3823226"/>
            <a:chExt cx="1907248" cy="2348974"/>
          </a:xfrm>
        </p:grpSpPr>
        <p:sp>
          <p:nvSpPr>
            <p:cNvPr id="10" name="TextBox 9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Server</a:t>
              </a:r>
            </a:p>
          </p:txBody>
        </p:sp>
        <p:pic>
          <p:nvPicPr>
            <p:cNvPr id="11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1785220" y="2597114"/>
            <a:ext cx="2116982" cy="2397278"/>
            <a:chOff x="1785220" y="3851122"/>
            <a:chExt cx="2116982" cy="2397278"/>
          </a:xfrm>
        </p:grpSpPr>
        <p:pic>
          <p:nvPicPr>
            <p:cNvPr id="13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Client</a:t>
              </a:r>
            </a:p>
          </p:txBody>
        </p:sp>
        <p:pic>
          <p:nvPicPr>
            <p:cNvPr id="15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257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XMLHttpRequest – </a:t>
            </a:r>
            <a:r>
              <a:rPr lang="en-US" dirty="0"/>
              <a:t>Standard API for AJAX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19712" y="1159250"/>
            <a:ext cx="10947176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19236" y="2104875"/>
            <a:ext cx="10947176" cy="43773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req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XMLHttpRequest()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onreadystatechange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readyState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4 &amp;&amp; 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200)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document.getElementById("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").textContent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responseText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https://api.github.com/users/testnakov/repos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true);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579812" y="5967471"/>
            <a:ext cx="7986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/>
            <a:r>
              <a:rPr lang="en-US" dirty="0"/>
              <a:t>Check your code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3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36160"/>
            <a:ext cx="9832319" cy="820600"/>
          </a:xfrm>
        </p:spPr>
        <p:txBody>
          <a:bodyPr/>
          <a:lstStyle/>
          <a:p>
            <a:r>
              <a:rPr lang="en-US" dirty="0"/>
              <a:t>jQuery AJAX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Simplified AJAX Calls with jQuery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73" y="1793240"/>
            <a:ext cx="9765573" cy="2663340"/>
          </a:xfrm>
          <a:prstGeom prst="roundRect">
            <a:avLst>
              <a:gd name="adj" fmla="val 230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889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 dramatically simplifies how developer make AJAX calls</a:t>
            </a:r>
          </a:p>
          <a:p>
            <a:r>
              <a:rPr lang="en-US" dirty="0"/>
              <a:t>Problem: 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page</a:t>
            </a:r>
            <a:r>
              <a:rPr lang="en-US" dirty="0"/>
              <a:t> holding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button</a:t>
            </a:r>
          </a:p>
          <a:p>
            <a:pPr lvl="1"/>
            <a:r>
              <a:rPr lang="en-US" dirty="0"/>
              <a:t>Clicking the button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load a html fragment </a:t>
            </a:r>
            <a:r>
              <a:rPr lang="en-US" dirty="0"/>
              <a:t>and display it inside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div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AJAX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3733800"/>
            <a:ext cx="5278565" cy="24779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12" y="3733800"/>
            <a:ext cx="4690777" cy="2466404"/>
          </a:xfrm>
          <a:prstGeom prst="rect">
            <a:avLst/>
          </a:prstGeom>
        </p:spPr>
      </p:pic>
      <p:sp>
        <p:nvSpPr>
          <p:cNvPr id="14" name="Arrow: Right 13"/>
          <p:cNvSpPr/>
          <p:nvPr/>
        </p:nvSpPr>
        <p:spPr>
          <a:xfrm>
            <a:off x="2303868" y="5764257"/>
            <a:ext cx="4191000" cy="228600"/>
          </a:xfrm>
          <a:prstGeom prst="rightArrow">
            <a:avLst>
              <a:gd name="adj1" fmla="val 28667"/>
              <a:gd name="adj2" fmla="val 10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158270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</TotalTime>
  <Words>1365</Words>
  <Application>Microsoft Office PowerPoint</Application>
  <PresentationFormat>Custom</PresentationFormat>
  <Paragraphs>269</Paragraphs>
  <Slides>30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SoftUni 16x9</vt:lpstr>
      <vt:lpstr>AJAX and jQuery AJAX</vt:lpstr>
      <vt:lpstr>Table of Contents</vt:lpstr>
      <vt:lpstr>Have a Question?</vt:lpstr>
      <vt:lpstr>What is AJAX?</vt:lpstr>
      <vt:lpstr>AJAX: Workflow</vt:lpstr>
      <vt:lpstr>Using the XMLHttpRequest Object</vt:lpstr>
      <vt:lpstr>XMLHttpRequest – Standard API for AJAX</vt:lpstr>
      <vt:lpstr>jQuery AJAX</vt:lpstr>
      <vt:lpstr>jQuery AJAX</vt:lpstr>
      <vt:lpstr>Solution: jQuery.load()</vt:lpstr>
      <vt:lpstr>Handling Errors</vt:lpstr>
      <vt:lpstr>Problem: Load GitHub Repos with AJAX</vt:lpstr>
      <vt:lpstr>Solution: Load GitHub Repos with AJAX</vt:lpstr>
      <vt:lpstr>Solution: Load GitHub Repos with AJAX (2)</vt:lpstr>
      <vt:lpstr>AJAX – Examples</vt:lpstr>
      <vt:lpstr>Problem: Phonebook App in Firebase</vt:lpstr>
      <vt:lpstr>Solution: Setup a Firebase DB</vt:lpstr>
      <vt:lpstr>Solution: Add Sample Data in Firebase</vt:lpstr>
      <vt:lpstr>Solution: Test Your REST Service</vt:lpstr>
      <vt:lpstr>Solution: Phonebook in Firebase – HTML</vt:lpstr>
      <vt:lpstr>Solution: Phonebook in Firebase – JS Code</vt:lpstr>
      <vt:lpstr>Solution: Phonebook in Firebase – JS Code</vt:lpstr>
      <vt:lpstr>Solution: Phonebook in Firebase – JS Code</vt:lpstr>
      <vt:lpstr>Solution: Phonebook in Firebase – JS Code</vt:lpstr>
      <vt:lpstr>Solution: Phonebook in Firebase – JS Code</vt:lpstr>
      <vt:lpstr>Practice: jQuery AJAX</vt:lpstr>
      <vt:lpstr>Summary</vt:lpstr>
      <vt:lpstr>AJAX and jQuery AJAX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AJAX and jQuery AJAX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_NERO_</cp:lastModifiedBy>
  <cp:revision>112</cp:revision>
  <dcterms:created xsi:type="dcterms:W3CDTF">2014-01-02T17:00:34Z</dcterms:created>
  <dcterms:modified xsi:type="dcterms:W3CDTF">2018-03-19T16:27:37Z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